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4/23/2023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588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068939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4/23/2023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872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281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4/23/2023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32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67440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1489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4537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2149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2A54C80-263E-416B-A8E0-580EDEADCBDC}" type="datetimeFigureOut">
              <a:rPr lang="en-US" smtClean="0"/>
              <a:t>4/23/2023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4079567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5752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4/23/2023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2697865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F2DBBB-1B3E-411B-A9FD-DE3F6FA4AB0A}"/>
              </a:ext>
            </a:extLst>
          </p:cNvPr>
          <p:cNvPicPr>
            <a:picLocks noChangeAspect="1"/>
          </p:cNvPicPr>
          <p:nvPr/>
        </p:nvPicPr>
        <p:blipFill>
          <a:blip r:embed="rId2"/>
          <a:stretch>
            <a:fillRect/>
          </a:stretch>
        </p:blipFill>
        <p:spPr>
          <a:xfrm>
            <a:off x="0" y="-15140"/>
            <a:ext cx="12192000" cy="6873140"/>
          </a:xfrm>
          <a:prstGeom prst="rect">
            <a:avLst/>
          </a:prstGeom>
        </p:spPr>
      </p:pic>
      <p:sp>
        <p:nvSpPr>
          <p:cNvPr id="2" name="Title 1">
            <a:extLst>
              <a:ext uri="{FF2B5EF4-FFF2-40B4-BE49-F238E27FC236}">
                <a16:creationId xmlns:a16="http://schemas.microsoft.com/office/drawing/2014/main" id="{309A0E92-3C81-459F-99BE-C4EACC26B1B8}"/>
              </a:ext>
            </a:extLst>
          </p:cNvPr>
          <p:cNvSpPr>
            <a:spLocks noGrp="1"/>
          </p:cNvSpPr>
          <p:nvPr>
            <p:ph type="ctrTitle"/>
          </p:nvPr>
        </p:nvSpPr>
        <p:spPr>
          <a:xfrm>
            <a:off x="234962" y="1820571"/>
            <a:ext cx="10993549" cy="1475013"/>
          </a:xfrm>
        </p:spPr>
        <p:txBody>
          <a:bodyPr/>
          <a:lstStyle/>
          <a:p>
            <a:r>
              <a:rPr lang="en-US" sz="5400" dirty="0">
                <a:solidFill>
                  <a:schemeClr val="accent2">
                    <a:lumMod val="60000"/>
                    <a:lumOff val="40000"/>
                  </a:schemeClr>
                </a:solidFill>
                <a:latin typeface="Lato" panose="020F0502020204030203" pitchFamily="34" charset="0"/>
              </a:rPr>
              <a:t>DIGITAL MEDIA PROJECT</a:t>
            </a:r>
            <a:r>
              <a:rPr lang="en-US" dirty="0">
                <a:solidFill>
                  <a:schemeClr val="accent2">
                    <a:lumMod val="60000"/>
                    <a:lumOff val="40000"/>
                  </a:schemeClr>
                </a:solidFill>
                <a:latin typeface="Lato" panose="020F0502020204030203" pitchFamily="34" charset="0"/>
              </a:rPr>
              <a:t>	</a:t>
            </a:r>
            <a:r>
              <a:rPr lang="en-US" dirty="0">
                <a:solidFill>
                  <a:schemeClr val="accent2">
                    <a:lumMod val="50000"/>
                  </a:schemeClr>
                </a:solidFill>
                <a:latin typeface="Lato" panose="020F0502020204030203" pitchFamily="34" charset="0"/>
              </a:rPr>
              <a:t> </a:t>
            </a:r>
          </a:p>
        </p:txBody>
      </p:sp>
      <p:sp>
        <p:nvSpPr>
          <p:cNvPr id="3" name="Subtitle 2">
            <a:extLst>
              <a:ext uri="{FF2B5EF4-FFF2-40B4-BE49-F238E27FC236}">
                <a16:creationId xmlns:a16="http://schemas.microsoft.com/office/drawing/2014/main" id="{701EBCC7-27E5-40E1-B32F-6A8AAF3AC9A8}"/>
              </a:ext>
            </a:extLst>
          </p:cNvPr>
          <p:cNvSpPr>
            <a:spLocks noGrp="1"/>
          </p:cNvSpPr>
          <p:nvPr>
            <p:ph type="subTitle" idx="1"/>
          </p:nvPr>
        </p:nvSpPr>
        <p:spPr>
          <a:xfrm>
            <a:off x="477258" y="4095078"/>
            <a:ext cx="7766936" cy="2349967"/>
          </a:xfrm>
        </p:spPr>
        <p:txBody>
          <a:bodyPr/>
          <a:lstStyle/>
          <a:p>
            <a:r>
              <a:rPr lang="en-US" dirty="0">
                <a:solidFill>
                  <a:schemeClr val="accent2">
                    <a:lumMod val="40000"/>
                    <a:lumOff val="60000"/>
                  </a:schemeClr>
                </a:solidFill>
                <a:latin typeface="Lato" panose="020F0502020204030203" pitchFamily="34" charset="0"/>
              </a:rPr>
              <a:t>Ashraya Singh Khatri</a:t>
            </a:r>
          </a:p>
          <a:p>
            <a:r>
              <a:rPr lang="en-US" dirty="0">
                <a:solidFill>
                  <a:schemeClr val="accent2">
                    <a:lumMod val="40000"/>
                    <a:lumOff val="60000"/>
                  </a:schemeClr>
                </a:solidFill>
                <a:latin typeface="Lato" panose="020F0502020204030203" pitchFamily="34" charset="0"/>
              </a:rPr>
              <a:t>19031980</a:t>
            </a:r>
          </a:p>
          <a:p>
            <a:r>
              <a:rPr lang="en-US" dirty="0">
                <a:solidFill>
                  <a:schemeClr val="accent2">
                    <a:lumMod val="40000"/>
                    <a:lumOff val="60000"/>
                  </a:schemeClr>
                </a:solidFill>
                <a:latin typeface="Lato" panose="020F0502020204030203" pitchFamily="34" charset="0"/>
              </a:rPr>
              <a:t>Internal Supervisor: Rakshak Bhushan Bajracharya</a:t>
            </a:r>
          </a:p>
          <a:p>
            <a:r>
              <a:rPr lang="en-US" dirty="0">
                <a:solidFill>
                  <a:schemeClr val="accent2">
                    <a:lumMod val="40000"/>
                    <a:lumOff val="60000"/>
                  </a:schemeClr>
                </a:solidFill>
                <a:latin typeface="Lato" panose="020F0502020204030203" pitchFamily="34" charset="0"/>
              </a:rPr>
              <a:t>External Supervisor: Pooja Shrestha</a:t>
            </a:r>
          </a:p>
        </p:txBody>
      </p:sp>
    </p:spTree>
    <p:extLst>
      <p:ext uri="{BB962C8B-B14F-4D97-AF65-F5344CB8AC3E}">
        <p14:creationId xmlns:p14="http://schemas.microsoft.com/office/powerpoint/2010/main" val="179343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934A-DB9E-4797-B302-BAC1AA1CF99C}"/>
              </a:ext>
            </a:extLst>
          </p:cNvPr>
          <p:cNvSpPr>
            <a:spLocks noGrp="1"/>
          </p:cNvSpPr>
          <p:nvPr>
            <p:ph type="title"/>
          </p:nvPr>
        </p:nvSpPr>
        <p:spPr/>
        <p:txBody>
          <a:bodyPr/>
          <a:lstStyle/>
          <a:p>
            <a:r>
              <a:rPr lang="en-US" dirty="0"/>
              <a:t>Modelling/Asset creations</a:t>
            </a:r>
          </a:p>
        </p:txBody>
      </p:sp>
      <p:pic>
        <p:nvPicPr>
          <p:cNvPr id="4" name="Content Placeholder 3">
            <a:extLst>
              <a:ext uri="{FF2B5EF4-FFF2-40B4-BE49-F238E27FC236}">
                <a16:creationId xmlns:a16="http://schemas.microsoft.com/office/drawing/2014/main" id="{1B795808-A41F-4A33-8E7D-2E0ADD9F9B34}"/>
              </a:ext>
            </a:extLst>
          </p:cNvPr>
          <p:cNvPicPr>
            <a:picLocks noGrp="1"/>
          </p:cNvPicPr>
          <p:nvPr>
            <p:ph idx="1"/>
          </p:nvPr>
        </p:nvPicPr>
        <p:blipFill>
          <a:blip r:embed="rId2"/>
          <a:stretch>
            <a:fillRect/>
          </a:stretch>
        </p:blipFill>
        <p:spPr>
          <a:xfrm>
            <a:off x="669968" y="2186541"/>
            <a:ext cx="3395710" cy="1821657"/>
          </a:xfrm>
          <a:prstGeom prst="rect">
            <a:avLst/>
          </a:prstGeom>
        </p:spPr>
      </p:pic>
      <p:pic>
        <p:nvPicPr>
          <p:cNvPr id="5" name="Picture 4">
            <a:extLst>
              <a:ext uri="{FF2B5EF4-FFF2-40B4-BE49-F238E27FC236}">
                <a16:creationId xmlns:a16="http://schemas.microsoft.com/office/drawing/2014/main" id="{4584A142-3F3E-48F9-9A5B-F1A17D947188}"/>
              </a:ext>
            </a:extLst>
          </p:cNvPr>
          <p:cNvPicPr/>
          <p:nvPr/>
        </p:nvPicPr>
        <p:blipFill>
          <a:blip r:embed="rId3"/>
          <a:stretch>
            <a:fillRect/>
          </a:stretch>
        </p:blipFill>
        <p:spPr>
          <a:xfrm>
            <a:off x="4236711" y="2160022"/>
            <a:ext cx="3424718" cy="1837213"/>
          </a:xfrm>
          <a:prstGeom prst="rect">
            <a:avLst/>
          </a:prstGeom>
        </p:spPr>
      </p:pic>
      <p:pic>
        <p:nvPicPr>
          <p:cNvPr id="6" name="Picture 5">
            <a:extLst>
              <a:ext uri="{FF2B5EF4-FFF2-40B4-BE49-F238E27FC236}">
                <a16:creationId xmlns:a16="http://schemas.microsoft.com/office/drawing/2014/main" id="{91EF0A7C-0387-48D0-9129-9BB55E57E4FC}"/>
              </a:ext>
            </a:extLst>
          </p:cNvPr>
          <p:cNvPicPr/>
          <p:nvPr/>
        </p:nvPicPr>
        <p:blipFill>
          <a:blip r:embed="rId4"/>
          <a:stretch>
            <a:fillRect/>
          </a:stretch>
        </p:blipFill>
        <p:spPr>
          <a:xfrm>
            <a:off x="7832462" y="2144552"/>
            <a:ext cx="3482397" cy="1868155"/>
          </a:xfrm>
          <a:prstGeom prst="rect">
            <a:avLst/>
          </a:prstGeom>
        </p:spPr>
      </p:pic>
      <p:pic>
        <p:nvPicPr>
          <p:cNvPr id="7" name="Picture 6">
            <a:extLst>
              <a:ext uri="{FF2B5EF4-FFF2-40B4-BE49-F238E27FC236}">
                <a16:creationId xmlns:a16="http://schemas.microsoft.com/office/drawing/2014/main" id="{D29A5B9C-E146-4F84-8071-7DD83DBF791E}"/>
              </a:ext>
            </a:extLst>
          </p:cNvPr>
          <p:cNvPicPr/>
          <p:nvPr/>
        </p:nvPicPr>
        <p:blipFill>
          <a:blip r:embed="rId5"/>
          <a:stretch>
            <a:fillRect/>
          </a:stretch>
        </p:blipFill>
        <p:spPr>
          <a:xfrm>
            <a:off x="669969" y="4125833"/>
            <a:ext cx="3396004" cy="1866593"/>
          </a:xfrm>
          <a:prstGeom prst="rect">
            <a:avLst/>
          </a:prstGeom>
        </p:spPr>
      </p:pic>
      <p:pic>
        <p:nvPicPr>
          <p:cNvPr id="8" name="Picture 7">
            <a:extLst>
              <a:ext uri="{FF2B5EF4-FFF2-40B4-BE49-F238E27FC236}">
                <a16:creationId xmlns:a16="http://schemas.microsoft.com/office/drawing/2014/main" id="{21884CC3-FA2D-4E87-BC2F-BEF14B20E140}"/>
              </a:ext>
            </a:extLst>
          </p:cNvPr>
          <p:cNvPicPr/>
          <p:nvPr/>
        </p:nvPicPr>
        <p:blipFill>
          <a:blip r:embed="rId6"/>
          <a:stretch>
            <a:fillRect/>
          </a:stretch>
        </p:blipFill>
        <p:spPr>
          <a:xfrm>
            <a:off x="4236711" y="4139561"/>
            <a:ext cx="3442473" cy="1846739"/>
          </a:xfrm>
          <a:prstGeom prst="rect">
            <a:avLst/>
          </a:prstGeom>
        </p:spPr>
      </p:pic>
      <p:pic>
        <p:nvPicPr>
          <p:cNvPr id="9" name="Picture 8">
            <a:extLst>
              <a:ext uri="{FF2B5EF4-FFF2-40B4-BE49-F238E27FC236}">
                <a16:creationId xmlns:a16="http://schemas.microsoft.com/office/drawing/2014/main" id="{C5D6F65B-1FE6-4C5D-8DA6-0A3D7B74A76A}"/>
              </a:ext>
            </a:extLst>
          </p:cNvPr>
          <p:cNvPicPr/>
          <p:nvPr/>
        </p:nvPicPr>
        <p:blipFill>
          <a:blip r:embed="rId7"/>
          <a:stretch>
            <a:fillRect/>
          </a:stretch>
        </p:blipFill>
        <p:spPr>
          <a:xfrm>
            <a:off x="7849922" y="4125833"/>
            <a:ext cx="3486862" cy="1870551"/>
          </a:xfrm>
          <a:prstGeom prst="rect">
            <a:avLst/>
          </a:prstGeom>
        </p:spPr>
      </p:pic>
    </p:spTree>
    <p:extLst>
      <p:ext uri="{BB962C8B-B14F-4D97-AF65-F5344CB8AC3E}">
        <p14:creationId xmlns:p14="http://schemas.microsoft.com/office/powerpoint/2010/main" val="403933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22DE-8C04-491C-A3EF-7A123BE35504}"/>
              </a:ext>
            </a:extLst>
          </p:cNvPr>
          <p:cNvSpPr>
            <a:spLocks noGrp="1"/>
          </p:cNvSpPr>
          <p:nvPr>
            <p:ph type="title"/>
          </p:nvPr>
        </p:nvSpPr>
        <p:spPr/>
        <p:txBody>
          <a:bodyPr/>
          <a:lstStyle/>
          <a:p>
            <a:r>
              <a:rPr lang="en-US" dirty="0"/>
              <a:t>Animation loops and Particle effects</a:t>
            </a:r>
          </a:p>
        </p:txBody>
      </p:sp>
      <p:pic>
        <p:nvPicPr>
          <p:cNvPr id="4" name="Content Placeholder 3">
            <a:extLst>
              <a:ext uri="{FF2B5EF4-FFF2-40B4-BE49-F238E27FC236}">
                <a16:creationId xmlns:a16="http://schemas.microsoft.com/office/drawing/2014/main" id="{49F958C2-EB83-42B4-8B3C-A219BDE46352}"/>
              </a:ext>
            </a:extLst>
          </p:cNvPr>
          <p:cNvPicPr>
            <a:picLocks noGrp="1"/>
          </p:cNvPicPr>
          <p:nvPr>
            <p:ph idx="1"/>
          </p:nvPr>
        </p:nvPicPr>
        <p:blipFill>
          <a:blip r:embed="rId2"/>
          <a:stretch>
            <a:fillRect/>
          </a:stretch>
        </p:blipFill>
        <p:spPr>
          <a:xfrm>
            <a:off x="732112" y="2341023"/>
            <a:ext cx="3644284" cy="1955007"/>
          </a:xfrm>
          <a:prstGeom prst="rect">
            <a:avLst/>
          </a:prstGeom>
        </p:spPr>
      </p:pic>
      <p:pic>
        <p:nvPicPr>
          <p:cNvPr id="5" name="Picture 4">
            <a:extLst>
              <a:ext uri="{FF2B5EF4-FFF2-40B4-BE49-F238E27FC236}">
                <a16:creationId xmlns:a16="http://schemas.microsoft.com/office/drawing/2014/main" id="{CBCE5FBD-4AE4-4FDD-ADB7-4A5A86AB82AC}"/>
              </a:ext>
            </a:extLst>
          </p:cNvPr>
          <p:cNvPicPr/>
          <p:nvPr/>
        </p:nvPicPr>
        <p:blipFill>
          <a:blip r:embed="rId3"/>
          <a:stretch>
            <a:fillRect/>
          </a:stretch>
        </p:blipFill>
        <p:spPr>
          <a:xfrm>
            <a:off x="4553051" y="2341023"/>
            <a:ext cx="3658793" cy="1962784"/>
          </a:xfrm>
          <a:prstGeom prst="rect">
            <a:avLst/>
          </a:prstGeom>
        </p:spPr>
      </p:pic>
      <p:pic>
        <p:nvPicPr>
          <p:cNvPr id="6" name="Picture 5">
            <a:extLst>
              <a:ext uri="{FF2B5EF4-FFF2-40B4-BE49-F238E27FC236}">
                <a16:creationId xmlns:a16="http://schemas.microsoft.com/office/drawing/2014/main" id="{E1ED290E-0DCE-4881-A6E7-1548637F5553}"/>
              </a:ext>
            </a:extLst>
          </p:cNvPr>
          <p:cNvPicPr/>
          <p:nvPr/>
        </p:nvPicPr>
        <p:blipFill>
          <a:blip r:embed="rId4"/>
          <a:stretch>
            <a:fillRect/>
          </a:stretch>
        </p:blipFill>
        <p:spPr>
          <a:xfrm>
            <a:off x="8388499" y="2341023"/>
            <a:ext cx="2568024" cy="1988764"/>
          </a:xfrm>
          <a:prstGeom prst="rect">
            <a:avLst/>
          </a:prstGeom>
        </p:spPr>
      </p:pic>
    </p:spTree>
    <p:extLst>
      <p:ext uri="{BB962C8B-B14F-4D97-AF65-F5344CB8AC3E}">
        <p14:creationId xmlns:p14="http://schemas.microsoft.com/office/powerpoint/2010/main" val="83193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0E-3A8B-4652-B6BB-F18CC1089ED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6F3DA7D-B13C-4C31-A4CC-1AB62E16706A}"/>
              </a:ext>
            </a:extLst>
          </p:cNvPr>
          <p:cNvPicPr>
            <a:picLocks noGrp="1"/>
          </p:cNvPicPr>
          <p:nvPr>
            <p:ph idx="1"/>
          </p:nvPr>
        </p:nvPicPr>
        <p:blipFill>
          <a:blip r:embed="rId2"/>
          <a:stretch>
            <a:fillRect/>
          </a:stretch>
        </p:blipFill>
        <p:spPr>
          <a:xfrm>
            <a:off x="901083" y="1879349"/>
            <a:ext cx="4588979" cy="2461796"/>
          </a:xfrm>
          <a:prstGeom prst="rect">
            <a:avLst/>
          </a:prstGeom>
        </p:spPr>
      </p:pic>
      <p:pic>
        <p:nvPicPr>
          <p:cNvPr id="5" name="Picture 4">
            <a:extLst>
              <a:ext uri="{FF2B5EF4-FFF2-40B4-BE49-F238E27FC236}">
                <a16:creationId xmlns:a16="http://schemas.microsoft.com/office/drawing/2014/main" id="{7CB81355-B66E-4CF9-BE2B-F67B5253F2A7}"/>
              </a:ext>
            </a:extLst>
          </p:cNvPr>
          <p:cNvPicPr/>
          <p:nvPr/>
        </p:nvPicPr>
        <p:blipFill>
          <a:blip r:embed="rId3"/>
          <a:stretch>
            <a:fillRect/>
          </a:stretch>
        </p:blipFill>
        <p:spPr>
          <a:xfrm>
            <a:off x="5662761" y="1894446"/>
            <a:ext cx="4491338" cy="2409408"/>
          </a:xfrm>
          <a:prstGeom prst="rect">
            <a:avLst/>
          </a:prstGeom>
        </p:spPr>
      </p:pic>
      <p:pic>
        <p:nvPicPr>
          <p:cNvPr id="6" name="Picture 5">
            <a:extLst>
              <a:ext uri="{FF2B5EF4-FFF2-40B4-BE49-F238E27FC236}">
                <a16:creationId xmlns:a16="http://schemas.microsoft.com/office/drawing/2014/main" id="{5B45E1F6-06C1-4615-8D6F-D8A9F563F94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665566" y="4385570"/>
            <a:ext cx="4324337" cy="2319524"/>
          </a:xfrm>
          <a:prstGeom prst="rect">
            <a:avLst/>
          </a:prstGeom>
        </p:spPr>
      </p:pic>
    </p:spTree>
    <p:extLst>
      <p:ext uri="{BB962C8B-B14F-4D97-AF65-F5344CB8AC3E}">
        <p14:creationId xmlns:p14="http://schemas.microsoft.com/office/powerpoint/2010/main" val="1451948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66AB-D0AB-4547-8182-5A1CFF1D93C8}"/>
              </a:ext>
            </a:extLst>
          </p:cNvPr>
          <p:cNvSpPr>
            <a:spLocks noGrp="1"/>
          </p:cNvSpPr>
          <p:nvPr>
            <p:ph type="title"/>
          </p:nvPr>
        </p:nvSpPr>
        <p:spPr/>
        <p:txBody>
          <a:bodyPr>
            <a:normAutofit/>
          </a:bodyPr>
          <a:lstStyle/>
          <a:p>
            <a:r>
              <a:rPr lang="en-US" sz="3000" dirty="0">
                <a:latin typeface="Lato" panose="020F0502020204030203" pitchFamily="34" charset="0"/>
              </a:rPr>
              <a:t>Shader setup</a:t>
            </a:r>
          </a:p>
        </p:txBody>
      </p:sp>
      <p:pic>
        <p:nvPicPr>
          <p:cNvPr id="4" name="Content Placeholder 3">
            <a:extLst>
              <a:ext uri="{FF2B5EF4-FFF2-40B4-BE49-F238E27FC236}">
                <a16:creationId xmlns:a16="http://schemas.microsoft.com/office/drawing/2014/main" id="{9BDCBECB-E8A1-4081-A759-ED09377F3AC3}"/>
              </a:ext>
            </a:extLst>
          </p:cNvPr>
          <p:cNvPicPr>
            <a:picLocks noGrp="1"/>
          </p:cNvPicPr>
          <p:nvPr>
            <p:ph idx="1"/>
          </p:nvPr>
        </p:nvPicPr>
        <p:blipFill>
          <a:blip r:embed="rId2"/>
          <a:stretch>
            <a:fillRect/>
          </a:stretch>
        </p:blipFill>
        <p:spPr>
          <a:xfrm>
            <a:off x="741285" y="1855683"/>
            <a:ext cx="4230211" cy="2269332"/>
          </a:xfrm>
          <a:prstGeom prst="rect">
            <a:avLst/>
          </a:prstGeom>
        </p:spPr>
      </p:pic>
      <p:pic>
        <p:nvPicPr>
          <p:cNvPr id="5" name="Picture 4">
            <a:extLst>
              <a:ext uri="{FF2B5EF4-FFF2-40B4-BE49-F238E27FC236}">
                <a16:creationId xmlns:a16="http://schemas.microsoft.com/office/drawing/2014/main" id="{C39E1082-95BD-4190-A008-9522DC49CE7A}"/>
              </a:ext>
            </a:extLst>
          </p:cNvPr>
          <p:cNvPicPr/>
          <p:nvPr/>
        </p:nvPicPr>
        <p:blipFill>
          <a:blip r:embed="rId3"/>
          <a:stretch>
            <a:fillRect/>
          </a:stretch>
        </p:blipFill>
        <p:spPr>
          <a:xfrm>
            <a:off x="5102275" y="1855683"/>
            <a:ext cx="4235841" cy="2272345"/>
          </a:xfrm>
          <a:prstGeom prst="rect">
            <a:avLst/>
          </a:prstGeom>
        </p:spPr>
      </p:pic>
      <p:pic>
        <p:nvPicPr>
          <p:cNvPr id="6" name="Picture 5">
            <a:extLst>
              <a:ext uri="{FF2B5EF4-FFF2-40B4-BE49-F238E27FC236}">
                <a16:creationId xmlns:a16="http://schemas.microsoft.com/office/drawing/2014/main" id="{D576304F-2BBE-42E4-B10A-FE881B2B61AA}"/>
              </a:ext>
            </a:extLst>
          </p:cNvPr>
          <p:cNvPicPr/>
          <p:nvPr/>
        </p:nvPicPr>
        <p:blipFill>
          <a:blip r:embed="rId4"/>
          <a:stretch>
            <a:fillRect/>
          </a:stretch>
        </p:blipFill>
        <p:spPr>
          <a:xfrm>
            <a:off x="679142" y="4267756"/>
            <a:ext cx="4292354" cy="2302662"/>
          </a:xfrm>
          <a:prstGeom prst="rect">
            <a:avLst/>
          </a:prstGeom>
        </p:spPr>
      </p:pic>
      <p:pic>
        <p:nvPicPr>
          <p:cNvPr id="7" name="Picture 6">
            <a:extLst>
              <a:ext uri="{FF2B5EF4-FFF2-40B4-BE49-F238E27FC236}">
                <a16:creationId xmlns:a16="http://schemas.microsoft.com/office/drawing/2014/main" id="{07B3DAFF-B33A-43B5-A832-DBB65DF6EB4D}"/>
              </a:ext>
            </a:extLst>
          </p:cNvPr>
          <p:cNvPicPr/>
          <p:nvPr/>
        </p:nvPicPr>
        <p:blipFill>
          <a:blip r:embed="rId5"/>
          <a:stretch>
            <a:fillRect/>
          </a:stretch>
        </p:blipFill>
        <p:spPr>
          <a:xfrm>
            <a:off x="5102275" y="4268947"/>
            <a:ext cx="4287914" cy="2300280"/>
          </a:xfrm>
          <a:prstGeom prst="rect">
            <a:avLst/>
          </a:prstGeom>
        </p:spPr>
      </p:pic>
    </p:spTree>
    <p:extLst>
      <p:ext uri="{BB962C8B-B14F-4D97-AF65-F5344CB8AC3E}">
        <p14:creationId xmlns:p14="http://schemas.microsoft.com/office/powerpoint/2010/main" val="838920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77A2-4CA5-49DB-85E5-3E1F362D36C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BB8F2E8-A275-4D02-A5DB-2516CE4FE2B2}"/>
              </a:ext>
            </a:extLst>
          </p:cNvPr>
          <p:cNvPicPr/>
          <p:nvPr/>
        </p:nvPicPr>
        <p:blipFill>
          <a:blip r:embed="rId2"/>
          <a:stretch>
            <a:fillRect/>
          </a:stretch>
        </p:blipFill>
        <p:spPr>
          <a:xfrm>
            <a:off x="767623" y="1922922"/>
            <a:ext cx="4390303" cy="2355208"/>
          </a:xfrm>
          <a:prstGeom prst="rect">
            <a:avLst/>
          </a:prstGeom>
        </p:spPr>
      </p:pic>
      <p:pic>
        <p:nvPicPr>
          <p:cNvPr id="5" name="Picture 4">
            <a:extLst>
              <a:ext uri="{FF2B5EF4-FFF2-40B4-BE49-F238E27FC236}">
                <a16:creationId xmlns:a16="http://schemas.microsoft.com/office/drawing/2014/main" id="{54FFF80F-56D8-4964-9002-E7BED52831DC}"/>
              </a:ext>
            </a:extLst>
          </p:cNvPr>
          <p:cNvPicPr/>
          <p:nvPr/>
        </p:nvPicPr>
        <p:blipFill>
          <a:blip r:embed="rId3"/>
          <a:stretch>
            <a:fillRect/>
          </a:stretch>
        </p:blipFill>
        <p:spPr>
          <a:xfrm>
            <a:off x="5306303" y="1958159"/>
            <a:ext cx="4324619" cy="2319971"/>
          </a:xfrm>
          <a:prstGeom prst="rect">
            <a:avLst/>
          </a:prstGeom>
        </p:spPr>
      </p:pic>
      <p:pic>
        <p:nvPicPr>
          <p:cNvPr id="6" name="Content Placeholder 5">
            <a:extLst>
              <a:ext uri="{FF2B5EF4-FFF2-40B4-BE49-F238E27FC236}">
                <a16:creationId xmlns:a16="http://schemas.microsoft.com/office/drawing/2014/main" id="{2AA12EEA-5B19-4557-BBFD-90BB0536332C}"/>
              </a:ext>
            </a:extLst>
          </p:cNvPr>
          <p:cNvPicPr>
            <a:picLocks noGrp="1"/>
          </p:cNvPicPr>
          <p:nvPr>
            <p:ph idx="1"/>
          </p:nvPr>
        </p:nvPicPr>
        <p:blipFill>
          <a:blip r:embed="rId4"/>
          <a:stretch>
            <a:fillRect/>
          </a:stretch>
        </p:blipFill>
        <p:spPr>
          <a:xfrm>
            <a:off x="767623" y="4382887"/>
            <a:ext cx="4423493" cy="2373020"/>
          </a:xfrm>
          <a:prstGeom prst="rect">
            <a:avLst/>
          </a:prstGeom>
        </p:spPr>
      </p:pic>
      <p:pic>
        <p:nvPicPr>
          <p:cNvPr id="7" name="Picture 6">
            <a:extLst>
              <a:ext uri="{FF2B5EF4-FFF2-40B4-BE49-F238E27FC236}">
                <a16:creationId xmlns:a16="http://schemas.microsoft.com/office/drawing/2014/main" id="{300F7EA6-2B82-4672-BC7A-FA4713E89F58}"/>
              </a:ext>
            </a:extLst>
          </p:cNvPr>
          <p:cNvPicPr/>
          <p:nvPr/>
        </p:nvPicPr>
        <p:blipFill>
          <a:blip r:embed="rId5"/>
          <a:stretch>
            <a:fillRect/>
          </a:stretch>
        </p:blipFill>
        <p:spPr>
          <a:xfrm>
            <a:off x="5306303" y="4406422"/>
            <a:ext cx="4385412" cy="2352583"/>
          </a:xfrm>
          <a:prstGeom prst="rect">
            <a:avLst/>
          </a:prstGeom>
        </p:spPr>
      </p:pic>
    </p:spTree>
    <p:extLst>
      <p:ext uri="{BB962C8B-B14F-4D97-AF65-F5344CB8AC3E}">
        <p14:creationId xmlns:p14="http://schemas.microsoft.com/office/powerpoint/2010/main" val="452058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0C73-4078-4886-846E-64C9120E0CA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2F94D61-6A7B-4842-AF33-B4AB4E4D3EC7}"/>
              </a:ext>
            </a:extLst>
          </p:cNvPr>
          <p:cNvPicPr>
            <a:picLocks noGrp="1"/>
          </p:cNvPicPr>
          <p:nvPr>
            <p:ph idx="1"/>
          </p:nvPr>
        </p:nvPicPr>
        <p:blipFill>
          <a:blip r:embed="rId2"/>
          <a:stretch>
            <a:fillRect/>
          </a:stretch>
        </p:blipFill>
        <p:spPr>
          <a:xfrm>
            <a:off x="670263" y="2065816"/>
            <a:ext cx="4737917" cy="2541695"/>
          </a:xfrm>
          <a:prstGeom prst="rect">
            <a:avLst/>
          </a:prstGeom>
        </p:spPr>
      </p:pic>
      <p:pic>
        <p:nvPicPr>
          <p:cNvPr id="5" name="Picture 4">
            <a:extLst>
              <a:ext uri="{FF2B5EF4-FFF2-40B4-BE49-F238E27FC236}">
                <a16:creationId xmlns:a16="http://schemas.microsoft.com/office/drawing/2014/main" id="{B0855B79-E3AA-4473-8697-11034B1E2DE4}"/>
              </a:ext>
            </a:extLst>
          </p:cNvPr>
          <p:cNvPicPr/>
          <p:nvPr/>
        </p:nvPicPr>
        <p:blipFill>
          <a:blip r:embed="rId3"/>
          <a:stretch>
            <a:fillRect/>
          </a:stretch>
        </p:blipFill>
        <p:spPr>
          <a:xfrm>
            <a:off x="5565106" y="2065816"/>
            <a:ext cx="4749209" cy="2547745"/>
          </a:xfrm>
          <a:prstGeom prst="rect">
            <a:avLst/>
          </a:prstGeom>
        </p:spPr>
      </p:pic>
    </p:spTree>
    <p:extLst>
      <p:ext uri="{BB962C8B-B14F-4D97-AF65-F5344CB8AC3E}">
        <p14:creationId xmlns:p14="http://schemas.microsoft.com/office/powerpoint/2010/main" val="2638676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11C5-CD0C-46CA-9363-7727C443C78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52673E7-57A5-4086-A47C-437DB053BA1A}"/>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4816" y="2036993"/>
            <a:ext cx="6139245" cy="3291999"/>
          </a:xfrm>
          <a:prstGeom prst="rect">
            <a:avLst/>
          </a:prstGeom>
        </p:spPr>
      </p:pic>
    </p:spTree>
    <p:extLst>
      <p:ext uri="{BB962C8B-B14F-4D97-AF65-F5344CB8AC3E}">
        <p14:creationId xmlns:p14="http://schemas.microsoft.com/office/powerpoint/2010/main" val="4039215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D0D2E-837C-46C7-A7AF-0B78A11D5EE3}"/>
              </a:ext>
            </a:extLst>
          </p:cNvPr>
          <p:cNvSpPr>
            <a:spLocks noGrp="1"/>
          </p:cNvSpPr>
          <p:nvPr>
            <p:ph type="title"/>
          </p:nvPr>
        </p:nvSpPr>
        <p:spPr/>
        <p:txBody>
          <a:bodyPr>
            <a:normAutofit/>
          </a:bodyPr>
          <a:lstStyle/>
          <a:p>
            <a:r>
              <a:rPr lang="en-US" sz="3000" dirty="0">
                <a:latin typeface="Lato" panose="020F0502020204030203" pitchFamily="34" charset="0"/>
              </a:rPr>
              <a:t>Post-production</a:t>
            </a:r>
          </a:p>
        </p:txBody>
      </p:sp>
      <p:sp>
        <p:nvSpPr>
          <p:cNvPr id="3" name="Content Placeholder 2">
            <a:extLst>
              <a:ext uri="{FF2B5EF4-FFF2-40B4-BE49-F238E27FC236}">
                <a16:creationId xmlns:a16="http://schemas.microsoft.com/office/drawing/2014/main" id="{F5716D41-6F9F-41F3-B05C-7A68EE374FEA}"/>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51538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F90CD-49DF-4ABC-BC1E-7E5532832B19}"/>
              </a:ext>
            </a:extLst>
          </p:cNvPr>
          <p:cNvSpPr>
            <a:spLocks noGrp="1"/>
          </p:cNvSpPr>
          <p:nvPr>
            <p:ph type="title"/>
          </p:nvPr>
        </p:nvSpPr>
        <p:spPr/>
        <p:txBody>
          <a:bodyPr/>
          <a:lstStyle/>
          <a:p>
            <a:r>
              <a:rPr lang="en-US" dirty="0"/>
              <a:t>Testing and Evaluation</a:t>
            </a:r>
          </a:p>
        </p:txBody>
      </p:sp>
      <p:sp>
        <p:nvSpPr>
          <p:cNvPr id="3" name="Content Placeholder 2">
            <a:extLst>
              <a:ext uri="{FF2B5EF4-FFF2-40B4-BE49-F238E27FC236}">
                <a16:creationId xmlns:a16="http://schemas.microsoft.com/office/drawing/2014/main" id="{66D3B0B0-6CDC-4C1C-A6A7-99DB2248DBD6}"/>
              </a:ext>
            </a:extLst>
          </p:cNvPr>
          <p:cNvSpPr>
            <a:spLocks noGrp="1"/>
          </p:cNvSpPr>
          <p:nvPr>
            <p:ph idx="1"/>
          </p:nvPr>
        </p:nvSpPr>
        <p:spPr/>
        <p:txBody>
          <a:bodyPr>
            <a:normAutofit/>
          </a:bodyPr>
          <a:lstStyle/>
          <a:p>
            <a:pPr marL="0" indent="0">
              <a:buNone/>
            </a:pPr>
            <a:endParaRPr lang="en-US" sz="2800" dirty="0"/>
          </a:p>
        </p:txBody>
      </p:sp>
    </p:spTree>
    <p:extLst>
      <p:ext uri="{BB962C8B-B14F-4D97-AF65-F5344CB8AC3E}">
        <p14:creationId xmlns:p14="http://schemas.microsoft.com/office/powerpoint/2010/main" val="526227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D645-D54B-4B38-8CCE-D4BFA07BFA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9EE11-DB4A-4AB2-83BF-2349030AECC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7706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E3A41-1669-47DD-8CD3-18756CDEAC6C}"/>
              </a:ext>
            </a:extLst>
          </p:cNvPr>
          <p:cNvSpPr>
            <a:spLocks noGrp="1"/>
          </p:cNvSpPr>
          <p:nvPr>
            <p:ph type="title"/>
          </p:nvPr>
        </p:nvSpPr>
        <p:spPr/>
        <p:txBody>
          <a:bodyPr>
            <a:normAutofit/>
          </a:bodyPr>
          <a:lstStyle/>
          <a:p>
            <a:r>
              <a:rPr lang="en-US" sz="3200" dirty="0">
                <a:latin typeface="Lato" panose="020F0502020204030203" pitchFamily="34" charset="0"/>
              </a:rPr>
              <a:t>Table of contents</a:t>
            </a:r>
          </a:p>
        </p:txBody>
      </p:sp>
      <p:sp>
        <p:nvSpPr>
          <p:cNvPr id="3" name="Content Placeholder 2">
            <a:extLst>
              <a:ext uri="{FF2B5EF4-FFF2-40B4-BE49-F238E27FC236}">
                <a16:creationId xmlns:a16="http://schemas.microsoft.com/office/drawing/2014/main" id="{486B315C-D864-471B-BA19-A99BF4D76357}"/>
              </a:ext>
            </a:extLst>
          </p:cNvPr>
          <p:cNvSpPr>
            <a:spLocks noGrp="1"/>
          </p:cNvSpPr>
          <p:nvPr>
            <p:ph idx="1"/>
          </p:nvPr>
        </p:nvSpPr>
        <p:spPr/>
        <p:txBody>
          <a:bodyPr/>
          <a:lstStyle/>
          <a:p>
            <a:r>
              <a:rPr lang="en-US" dirty="0">
                <a:latin typeface="Lato" panose="020F0502020204030203" pitchFamily="34" charset="0"/>
              </a:rPr>
              <a:t>Introduction</a:t>
            </a:r>
          </a:p>
          <a:p>
            <a:r>
              <a:rPr lang="en-US" dirty="0">
                <a:latin typeface="Lato" panose="020F0502020204030203" pitchFamily="34" charset="0"/>
              </a:rPr>
              <a:t>Aims and Objectives of the Project</a:t>
            </a:r>
          </a:p>
          <a:p>
            <a:r>
              <a:rPr lang="en-US" dirty="0">
                <a:latin typeface="Lato" panose="020F0502020204030203" pitchFamily="34" charset="0"/>
              </a:rPr>
              <a:t>Pre – Production</a:t>
            </a:r>
          </a:p>
          <a:p>
            <a:r>
              <a:rPr lang="en-US" dirty="0">
                <a:latin typeface="Lato" panose="020F0502020204030203" pitchFamily="34" charset="0"/>
              </a:rPr>
              <a:t>Production</a:t>
            </a:r>
          </a:p>
          <a:p>
            <a:r>
              <a:rPr lang="en-US" dirty="0">
                <a:latin typeface="Lato" panose="020F0502020204030203" pitchFamily="34" charset="0"/>
              </a:rPr>
              <a:t>Post- production</a:t>
            </a:r>
          </a:p>
          <a:p>
            <a:r>
              <a:rPr lang="en-US" dirty="0">
                <a:latin typeface="Lato" panose="020F0502020204030203" pitchFamily="34" charset="0"/>
              </a:rPr>
              <a:t>Testing and Evaluation</a:t>
            </a:r>
          </a:p>
          <a:p>
            <a:r>
              <a:rPr lang="en-US" dirty="0">
                <a:latin typeface="Lato" panose="020F0502020204030203" pitchFamily="34" charset="0"/>
              </a:rPr>
              <a:t>Conclusion</a:t>
            </a:r>
          </a:p>
        </p:txBody>
      </p:sp>
    </p:spTree>
    <p:extLst>
      <p:ext uri="{BB962C8B-B14F-4D97-AF65-F5344CB8AC3E}">
        <p14:creationId xmlns:p14="http://schemas.microsoft.com/office/powerpoint/2010/main" val="209388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75989-69B7-453F-8C80-2DBB5A8D678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4AFBBB9-65B5-4428-AC27-6979CD600224}"/>
              </a:ext>
            </a:extLst>
          </p:cNvPr>
          <p:cNvSpPr>
            <a:spLocks noGrp="1"/>
          </p:cNvSpPr>
          <p:nvPr>
            <p:ph idx="1"/>
          </p:nvPr>
        </p:nvSpPr>
        <p:spPr>
          <a:xfrm>
            <a:off x="581193" y="2375805"/>
            <a:ext cx="11029615" cy="3678303"/>
          </a:xfrm>
        </p:spPr>
        <p:txBody>
          <a:bodyPr/>
          <a:lstStyle/>
          <a:p>
            <a:r>
              <a:rPr lang="en-US" dirty="0">
                <a:latin typeface="Lato" panose="020F0502020204030203" pitchFamily="34" charset="0"/>
              </a:rPr>
              <a:t>Finally, I would like to thank my supervisors for their assistance with the project, I could not have finished it without their guidance. </a:t>
            </a:r>
          </a:p>
          <a:p>
            <a:endParaRPr lang="en-US" dirty="0">
              <a:latin typeface="Lato" panose="020F0502020204030203" pitchFamily="34" charset="0"/>
            </a:endParaRPr>
          </a:p>
          <a:p>
            <a:r>
              <a:rPr lang="en-US" dirty="0">
                <a:latin typeface="Lato" panose="020F0502020204030203" pitchFamily="34" charset="0"/>
              </a:rPr>
              <a:t>This project has helped me learn and gain knowledge of the utilization of assets in the indie game industry. </a:t>
            </a:r>
          </a:p>
          <a:p>
            <a:endParaRPr lang="en-US" dirty="0">
              <a:latin typeface="Lato" panose="020F0502020204030203" pitchFamily="34" charset="0"/>
            </a:endParaRPr>
          </a:p>
          <a:p>
            <a:r>
              <a:rPr lang="en-US" dirty="0">
                <a:latin typeface="Lato" panose="020F0502020204030203" pitchFamily="34" charset="0"/>
              </a:rPr>
              <a:t>It helped me in understanding about the scope and capabilities of my project. </a:t>
            </a:r>
          </a:p>
          <a:p>
            <a:pPr marL="0" indent="0">
              <a:buNone/>
            </a:pPr>
            <a:endParaRPr lang="en-US" dirty="0">
              <a:latin typeface="Lato" panose="020F0502020204030203" pitchFamily="34" charset="0"/>
            </a:endParaRPr>
          </a:p>
          <a:p>
            <a:pPr marL="0" indent="0">
              <a:buNone/>
            </a:pPr>
            <a:endParaRPr lang="en-US" dirty="0">
              <a:latin typeface="Lato" panose="020F0502020204030203" pitchFamily="34" charset="0"/>
            </a:endParaRPr>
          </a:p>
          <a:p>
            <a:endParaRPr lang="en-US" dirty="0">
              <a:latin typeface="Lato" panose="020F0502020204030203" pitchFamily="34" charset="0"/>
            </a:endParaRPr>
          </a:p>
          <a:p>
            <a:pPr marL="0" indent="0">
              <a:buNone/>
            </a:pPr>
            <a:endParaRPr lang="en-US" dirty="0">
              <a:latin typeface="Lato" panose="020F0502020204030203" pitchFamily="34" charset="0"/>
            </a:endParaRPr>
          </a:p>
        </p:txBody>
      </p:sp>
    </p:spTree>
    <p:extLst>
      <p:ext uri="{BB962C8B-B14F-4D97-AF65-F5344CB8AC3E}">
        <p14:creationId xmlns:p14="http://schemas.microsoft.com/office/powerpoint/2010/main" val="525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38D5-30C8-4B3A-897D-1E5C8DA24624}"/>
              </a:ext>
            </a:extLst>
          </p:cNvPr>
          <p:cNvSpPr>
            <a:spLocks noGrp="1"/>
          </p:cNvSpPr>
          <p:nvPr>
            <p:ph type="title"/>
          </p:nvPr>
        </p:nvSpPr>
        <p:spPr/>
        <p:txBody>
          <a:bodyPr>
            <a:normAutofit/>
          </a:bodyPr>
          <a:lstStyle/>
          <a:p>
            <a:r>
              <a:rPr lang="en-US" sz="3200" dirty="0">
                <a:latin typeface="Lato" panose="020F0502020204030203" pitchFamily="34" charset="0"/>
              </a:rPr>
              <a:t>Introduction</a:t>
            </a:r>
          </a:p>
        </p:txBody>
      </p:sp>
      <p:sp>
        <p:nvSpPr>
          <p:cNvPr id="3" name="Content Placeholder 2">
            <a:extLst>
              <a:ext uri="{FF2B5EF4-FFF2-40B4-BE49-F238E27FC236}">
                <a16:creationId xmlns:a16="http://schemas.microsoft.com/office/drawing/2014/main" id="{C17AF909-8179-41EB-9804-034B8AB5C246}"/>
              </a:ext>
            </a:extLst>
          </p:cNvPr>
          <p:cNvSpPr>
            <a:spLocks noGrp="1"/>
          </p:cNvSpPr>
          <p:nvPr>
            <p:ph idx="1"/>
          </p:nvPr>
        </p:nvSpPr>
        <p:spPr/>
        <p:txBody>
          <a:bodyPr/>
          <a:lstStyle/>
          <a:p>
            <a:r>
              <a:rPr lang="en-US" dirty="0">
                <a:latin typeface="Lato" panose="020F0502020204030203" pitchFamily="34" charset="0"/>
              </a:rPr>
              <a:t>The Digital Media Project presentation contains 10% of our module marks.</a:t>
            </a:r>
          </a:p>
          <a:p>
            <a:pPr marL="0" indent="0">
              <a:buNone/>
            </a:pPr>
            <a:endParaRPr lang="en-US" dirty="0">
              <a:latin typeface="Lato" panose="020F0502020204030203" pitchFamily="34" charset="0"/>
            </a:endParaRPr>
          </a:p>
          <a:p>
            <a:r>
              <a:rPr lang="en-US" dirty="0">
                <a:latin typeface="Lato" panose="020F0502020204030203" pitchFamily="34" charset="0"/>
              </a:rPr>
              <a:t>For this coursework, we students are required to complete our individual projects and submit the documentation, project files, research and production process of the product.</a:t>
            </a:r>
          </a:p>
          <a:p>
            <a:pPr marL="0" indent="0">
              <a:buNone/>
            </a:pPr>
            <a:endParaRPr lang="en-US" dirty="0">
              <a:latin typeface="Lato" panose="020F0502020204030203" pitchFamily="34" charset="0"/>
            </a:endParaRPr>
          </a:p>
          <a:p>
            <a:r>
              <a:rPr lang="en-US" dirty="0">
                <a:latin typeface="Lato" panose="020F0502020204030203" pitchFamily="34" charset="0"/>
              </a:rPr>
              <a:t> My project’s asset  pack was created with the goal to provide an exciting and creative designs for aspiring new indie developers.</a:t>
            </a:r>
          </a:p>
          <a:p>
            <a:pPr marL="0" indent="0">
              <a:buNone/>
            </a:pPr>
            <a:endParaRPr lang="en-US" dirty="0">
              <a:latin typeface="Lato" panose="020F0502020204030203" pitchFamily="34" charset="0"/>
            </a:endParaRPr>
          </a:p>
          <a:p>
            <a:endParaRPr lang="en-US" dirty="0">
              <a:latin typeface="Lato" panose="020F0502020204030203" pitchFamily="34" charset="0"/>
            </a:endParaRPr>
          </a:p>
        </p:txBody>
      </p:sp>
    </p:spTree>
    <p:extLst>
      <p:ext uri="{BB962C8B-B14F-4D97-AF65-F5344CB8AC3E}">
        <p14:creationId xmlns:p14="http://schemas.microsoft.com/office/powerpoint/2010/main" val="3849832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1F30F-3895-4207-806B-1806C1B33344}"/>
              </a:ext>
            </a:extLst>
          </p:cNvPr>
          <p:cNvSpPr>
            <a:spLocks noGrp="1"/>
          </p:cNvSpPr>
          <p:nvPr>
            <p:ph type="title"/>
          </p:nvPr>
        </p:nvSpPr>
        <p:spPr/>
        <p:txBody>
          <a:bodyPr/>
          <a:lstStyle/>
          <a:p>
            <a:r>
              <a:rPr lang="en-US" dirty="0">
                <a:latin typeface="Lato" panose="020F0502020204030203" pitchFamily="34" charset="0"/>
              </a:rPr>
              <a:t>Aims and objectives of the project</a:t>
            </a:r>
          </a:p>
        </p:txBody>
      </p:sp>
      <p:sp>
        <p:nvSpPr>
          <p:cNvPr id="3" name="Content Placeholder 2">
            <a:extLst>
              <a:ext uri="{FF2B5EF4-FFF2-40B4-BE49-F238E27FC236}">
                <a16:creationId xmlns:a16="http://schemas.microsoft.com/office/drawing/2014/main" id="{A706057E-E295-4D76-BB5C-3A8995EB2592}"/>
              </a:ext>
            </a:extLst>
          </p:cNvPr>
          <p:cNvSpPr>
            <a:spLocks noGrp="1"/>
          </p:cNvSpPr>
          <p:nvPr>
            <p:ph idx="1"/>
          </p:nvPr>
        </p:nvSpPr>
        <p:spPr>
          <a:xfrm>
            <a:off x="581192" y="2263806"/>
            <a:ext cx="11029615" cy="4802819"/>
          </a:xfrm>
        </p:spPr>
        <p:txBody>
          <a:bodyPr/>
          <a:lstStyle/>
          <a:p>
            <a:r>
              <a:rPr lang="en-US" dirty="0">
                <a:latin typeface="Lato" panose="020F0502020204030203" pitchFamily="34" charset="0"/>
              </a:rPr>
              <a:t>One of the goal of my project is to create a low poly asset pack for the user, to lessen their production time</a:t>
            </a:r>
          </a:p>
          <a:p>
            <a:endParaRPr lang="en-US" dirty="0">
              <a:latin typeface="Lato" panose="020F0502020204030203" pitchFamily="34" charset="0"/>
            </a:endParaRPr>
          </a:p>
          <a:p>
            <a:r>
              <a:rPr lang="en-US" dirty="0">
                <a:latin typeface="Lato" panose="020F0502020204030203" pitchFamily="34" charset="0"/>
              </a:rPr>
              <a:t>The asset pack is easily customizable, personalized and ready for gaming use.</a:t>
            </a:r>
          </a:p>
          <a:p>
            <a:pPr marL="0" indent="0">
              <a:buNone/>
            </a:pPr>
            <a:endParaRPr lang="en-US" dirty="0">
              <a:latin typeface="Lato" panose="020F0502020204030203" pitchFamily="34" charset="0"/>
            </a:endParaRPr>
          </a:p>
          <a:p>
            <a:r>
              <a:rPr lang="en-US" dirty="0">
                <a:latin typeface="Lato" panose="020F0502020204030203" pitchFamily="34" charset="0"/>
              </a:rPr>
              <a:t>I hope that the project will also motivate more individuals to learn and experiment with 3D.</a:t>
            </a:r>
          </a:p>
          <a:p>
            <a:pPr marL="0" indent="0">
              <a:buNone/>
            </a:pPr>
            <a:endParaRPr lang="en-US" dirty="0">
              <a:latin typeface="Lato" panose="020F0502020204030203" pitchFamily="34" charset="0"/>
            </a:endParaRPr>
          </a:p>
          <a:p>
            <a:r>
              <a:rPr lang="en-US" dirty="0">
                <a:latin typeface="Lato" panose="020F0502020204030203" pitchFamily="34" charset="0"/>
              </a:rPr>
              <a:t>The main objective of my asset pack is to provide a wide range of models which can be used in different settings of games. </a:t>
            </a:r>
          </a:p>
          <a:p>
            <a:pPr marL="0" indent="0">
              <a:buNone/>
            </a:pPr>
            <a:endParaRPr lang="en-US" dirty="0">
              <a:latin typeface="Lato" panose="020F0502020204030203" pitchFamily="34" charset="0"/>
            </a:endParaRPr>
          </a:p>
          <a:p>
            <a:endParaRPr lang="en-US" dirty="0">
              <a:latin typeface="Lato" panose="020F0502020204030203" pitchFamily="34" charset="0"/>
            </a:endParaRPr>
          </a:p>
          <a:p>
            <a:endParaRPr lang="en-US" dirty="0">
              <a:latin typeface="Lato" panose="020F0502020204030203" pitchFamily="34" charset="0"/>
            </a:endParaRPr>
          </a:p>
        </p:txBody>
      </p:sp>
    </p:spTree>
    <p:extLst>
      <p:ext uri="{BB962C8B-B14F-4D97-AF65-F5344CB8AC3E}">
        <p14:creationId xmlns:p14="http://schemas.microsoft.com/office/powerpoint/2010/main" val="646849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BD0B-5848-4A30-980F-51B8BFAC25E0}"/>
              </a:ext>
            </a:extLst>
          </p:cNvPr>
          <p:cNvSpPr>
            <a:spLocks noGrp="1"/>
          </p:cNvSpPr>
          <p:nvPr>
            <p:ph type="title"/>
          </p:nvPr>
        </p:nvSpPr>
        <p:spPr/>
        <p:txBody>
          <a:bodyPr>
            <a:normAutofit/>
          </a:bodyPr>
          <a:lstStyle/>
          <a:p>
            <a:r>
              <a:rPr lang="en-US" sz="3200" dirty="0">
                <a:latin typeface="Lato" panose="020F0502020204030203" pitchFamily="34" charset="0"/>
              </a:rPr>
              <a:t>Pre-production</a:t>
            </a:r>
          </a:p>
        </p:txBody>
      </p:sp>
      <p:sp>
        <p:nvSpPr>
          <p:cNvPr id="3" name="Content Placeholder 2">
            <a:extLst>
              <a:ext uri="{FF2B5EF4-FFF2-40B4-BE49-F238E27FC236}">
                <a16:creationId xmlns:a16="http://schemas.microsoft.com/office/drawing/2014/main" id="{F8F78692-0BBC-422E-BDDE-079B6CABFA2E}"/>
              </a:ext>
            </a:extLst>
          </p:cNvPr>
          <p:cNvSpPr>
            <a:spLocks noGrp="1"/>
          </p:cNvSpPr>
          <p:nvPr>
            <p:ph idx="1"/>
          </p:nvPr>
        </p:nvSpPr>
        <p:spPr/>
        <p:txBody>
          <a:bodyPr/>
          <a:lstStyle/>
          <a:p>
            <a:r>
              <a:rPr lang="en-US" dirty="0">
                <a:latin typeface="Lato" panose="020F0502020204030203" pitchFamily="34" charset="0"/>
              </a:rPr>
              <a:t>This stage includes planning for the project. It includes the title of my project, the genre for the game, it’s targeted audience and the design and aesthetic for the game.</a:t>
            </a:r>
          </a:p>
          <a:p>
            <a:pPr marL="0" indent="0">
              <a:buNone/>
            </a:pPr>
            <a:endParaRPr lang="en-US" dirty="0">
              <a:latin typeface="Lato" panose="020F0502020204030203" pitchFamily="34" charset="0"/>
            </a:endParaRPr>
          </a:p>
          <a:p>
            <a:r>
              <a:rPr lang="en-US" dirty="0">
                <a:latin typeface="Lato" panose="020F0502020204030203" pitchFamily="34" charset="0"/>
              </a:rPr>
              <a:t>So, in order to make different models with their unique aesthetics, I have searched on distinct references for my project. </a:t>
            </a:r>
          </a:p>
        </p:txBody>
      </p:sp>
    </p:spTree>
    <p:extLst>
      <p:ext uri="{BB962C8B-B14F-4D97-AF65-F5344CB8AC3E}">
        <p14:creationId xmlns:p14="http://schemas.microsoft.com/office/powerpoint/2010/main" val="331623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A61C3-7B1D-4AA1-B823-8BEA34CB6D4E}"/>
              </a:ext>
            </a:extLst>
          </p:cNvPr>
          <p:cNvSpPr>
            <a:spLocks noGrp="1"/>
          </p:cNvSpPr>
          <p:nvPr>
            <p:ph type="title"/>
          </p:nvPr>
        </p:nvSpPr>
        <p:spPr/>
        <p:txBody>
          <a:bodyPr>
            <a:normAutofit/>
          </a:bodyPr>
          <a:lstStyle/>
          <a:p>
            <a:r>
              <a:rPr lang="en-US" sz="3200" dirty="0">
                <a:latin typeface="Lato" panose="020F0502020204030203" pitchFamily="34" charset="0"/>
              </a:rPr>
              <a:t>Concept Art</a:t>
            </a:r>
          </a:p>
        </p:txBody>
      </p:sp>
      <p:sp>
        <p:nvSpPr>
          <p:cNvPr id="3" name="Content Placeholder 2">
            <a:extLst>
              <a:ext uri="{FF2B5EF4-FFF2-40B4-BE49-F238E27FC236}">
                <a16:creationId xmlns:a16="http://schemas.microsoft.com/office/drawing/2014/main" id="{B4CBDF14-3236-4972-A5F3-EC501D90F1C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41643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85F3D-617E-416D-9F78-8705A173B232}"/>
              </a:ext>
            </a:extLst>
          </p:cNvPr>
          <p:cNvSpPr>
            <a:spLocks noGrp="1"/>
          </p:cNvSpPr>
          <p:nvPr>
            <p:ph type="title"/>
          </p:nvPr>
        </p:nvSpPr>
        <p:spPr/>
        <p:txBody>
          <a:bodyPr>
            <a:normAutofit/>
          </a:bodyPr>
          <a:lstStyle/>
          <a:p>
            <a:r>
              <a:rPr lang="en-US" sz="3000" dirty="0">
                <a:latin typeface="Lato" panose="020F0502020204030203" pitchFamily="34" charset="0"/>
              </a:rPr>
              <a:t>Project timeline and schedule</a:t>
            </a:r>
          </a:p>
        </p:txBody>
      </p:sp>
      <p:pic>
        <p:nvPicPr>
          <p:cNvPr id="4" name="Content Placeholder 3">
            <a:extLst>
              <a:ext uri="{FF2B5EF4-FFF2-40B4-BE49-F238E27FC236}">
                <a16:creationId xmlns:a16="http://schemas.microsoft.com/office/drawing/2014/main" id="{804CDC8B-25A8-4DEE-B1E2-11DDA816E5A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0858" y="2259597"/>
            <a:ext cx="11029950" cy="1815254"/>
          </a:xfrm>
          <a:prstGeom prst="rect">
            <a:avLst/>
          </a:prstGeom>
        </p:spPr>
      </p:pic>
      <p:pic>
        <p:nvPicPr>
          <p:cNvPr id="5" name="Picture 4">
            <a:extLst>
              <a:ext uri="{FF2B5EF4-FFF2-40B4-BE49-F238E27FC236}">
                <a16:creationId xmlns:a16="http://schemas.microsoft.com/office/drawing/2014/main" id="{07037677-A8BB-4CA4-9B26-5555F6F33F61}"/>
              </a:ext>
            </a:extLst>
          </p:cNvPr>
          <p:cNvPicPr/>
          <p:nvPr/>
        </p:nvPicPr>
        <p:blipFill>
          <a:blip r:embed="rId3">
            <a:extLst>
              <a:ext uri="{28A0092B-C50C-407E-A947-70E740481C1C}">
                <a14:useLocalDpi xmlns:a14="http://schemas.microsoft.com/office/drawing/2010/main" val="0"/>
              </a:ext>
            </a:extLst>
          </a:blip>
          <a:stretch>
            <a:fillRect/>
          </a:stretch>
        </p:blipFill>
        <p:spPr>
          <a:xfrm>
            <a:off x="580858" y="4314548"/>
            <a:ext cx="11137666" cy="2237171"/>
          </a:xfrm>
          <a:prstGeom prst="rect">
            <a:avLst/>
          </a:prstGeom>
        </p:spPr>
      </p:pic>
    </p:spTree>
    <p:extLst>
      <p:ext uri="{BB962C8B-B14F-4D97-AF65-F5344CB8AC3E}">
        <p14:creationId xmlns:p14="http://schemas.microsoft.com/office/powerpoint/2010/main" val="2787424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AF8C-74A6-46A2-BA11-834F405DE9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487CD2-F8CC-4F10-B35A-49E293321A4D}"/>
              </a:ext>
            </a:extLst>
          </p:cNvPr>
          <p:cNvSpPr>
            <a:spLocks noGrp="1"/>
          </p:cNvSpPr>
          <p:nvPr>
            <p:ph idx="1"/>
          </p:nvPr>
        </p:nvSpPr>
        <p:spPr/>
        <p:txBody>
          <a:bodyPr>
            <a:normAutofit/>
          </a:bodyPr>
          <a:lstStyle/>
          <a:p>
            <a:endParaRPr lang="en-US" dirty="0">
              <a:latin typeface="Lato" panose="020F0502020204030203" pitchFamily="34" charset="0"/>
            </a:endParaRPr>
          </a:p>
          <a:p>
            <a:endParaRPr lang="en-US" dirty="0">
              <a:latin typeface="Lato" panose="020F0502020204030203" pitchFamily="34" charset="0"/>
            </a:endParaRPr>
          </a:p>
          <a:p>
            <a:r>
              <a:rPr lang="en-US" dirty="0">
                <a:latin typeface="Lato" panose="020F0502020204030203" pitchFamily="34" charset="0"/>
              </a:rPr>
              <a:t>The production process was mentioned to start from week 15 to week 20. Thus, due to the project not being updated with the previous timeline the initial plan that was done for the DMP was updated with the new Gantt chart. </a:t>
            </a:r>
          </a:p>
          <a:p>
            <a:endParaRPr lang="en-US" dirty="0"/>
          </a:p>
          <a:p>
            <a:r>
              <a:rPr lang="en-US" dirty="0">
                <a:latin typeface="Lato" panose="020F0502020204030203" pitchFamily="34" charset="0"/>
              </a:rPr>
              <a:t>The production phase duration has increased giving more time to create models with proper shaders and lightning. Post-Production has been moved forward. </a:t>
            </a:r>
          </a:p>
          <a:p>
            <a:endParaRPr lang="en-US" dirty="0">
              <a:latin typeface="Lato" panose="020F0502020204030203" pitchFamily="34" charset="0"/>
            </a:endParaRPr>
          </a:p>
          <a:p>
            <a:endParaRPr lang="en-US" dirty="0">
              <a:latin typeface="Lato" panose="020F0502020204030203" pitchFamily="34" charset="0"/>
            </a:endParaRPr>
          </a:p>
          <a:p>
            <a:endParaRPr lang="en-US" dirty="0"/>
          </a:p>
        </p:txBody>
      </p:sp>
    </p:spTree>
    <p:extLst>
      <p:ext uri="{BB962C8B-B14F-4D97-AF65-F5344CB8AC3E}">
        <p14:creationId xmlns:p14="http://schemas.microsoft.com/office/powerpoint/2010/main" val="2863453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83F4-212A-4B08-A248-8B6FCA453C6F}"/>
              </a:ext>
            </a:extLst>
          </p:cNvPr>
          <p:cNvSpPr>
            <a:spLocks noGrp="1"/>
          </p:cNvSpPr>
          <p:nvPr>
            <p:ph type="title"/>
          </p:nvPr>
        </p:nvSpPr>
        <p:spPr/>
        <p:txBody>
          <a:bodyPr>
            <a:normAutofit/>
          </a:bodyPr>
          <a:lstStyle/>
          <a:p>
            <a:r>
              <a:rPr lang="en-US" sz="3200" dirty="0">
                <a:latin typeface="Lato" panose="020F0502020204030203" pitchFamily="34" charset="0"/>
              </a:rPr>
              <a:t>Production</a:t>
            </a:r>
          </a:p>
        </p:txBody>
      </p:sp>
      <p:sp>
        <p:nvSpPr>
          <p:cNvPr id="3" name="Content Placeholder 2">
            <a:extLst>
              <a:ext uri="{FF2B5EF4-FFF2-40B4-BE49-F238E27FC236}">
                <a16:creationId xmlns:a16="http://schemas.microsoft.com/office/drawing/2014/main" id="{15671336-4630-44F2-897B-D5D7124AB319}"/>
              </a:ext>
            </a:extLst>
          </p:cNvPr>
          <p:cNvSpPr>
            <a:spLocks noGrp="1"/>
          </p:cNvSpPr>
          <p:nvPr>
            <p:ph idx="1"/>
          </p:nvPr>
        </p:nvSpPr>
        <p:spPr/>
        <p:txBody>
          <a:bodyPr/>
          <a:lstStyle/>
          <a:p>
            <a:r>
              <a:rPr lang="en-US" dirty="0">
                <a:latin typeface="Lato" panose="020F0502020204030203" pitchFamily="34" charset="0"/>
              </a:rPr>
              <a:t>This phase included where the game assets were starting to get modelled per the concept art of my pre- production stage.</a:t>
            </a:r>
          </a:p>
          <a:p>
            <a:pPr marL="0" indent="0">
              <a:buNone/>
            </a:pPr>
            <a:endParaRPr lang="en-US" dirty="0">
              <a:latin typeface="Lato" panose="020F0502020204030203" pitchFamily="34" charset="0"/>
            </a:endParaRPr>
          </a:p>
          <a:p>
            <a:r>
              <a:rPr lang="en-US" dirty="0">
                <a:latin typeface="Lato" panose="020F0502020204030203" pitchFamily="34" charset="0"/>
              </a:rPr>
              <a:t>In this stage all the aspects of the products are created and enhanced. </a:t>
            </a:r>
          </a:p>
        </p:txBody>
      </p:sp>
    </p:spTree>
    <p:extLst>
      <p:ext uri="{BB962C8B-B14F-4D97-AF65-F5344CB8AC3E}">
        <p14:creationId xmlns:p14="http://schemas.microsoft.com/office/powerpoint/2010/main" val="42282836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TM03457464[[fn=Dividend]]</Template>
  <TotalTime>174</TotalTime>
  <Words>437</Words>
  <Application>Microsoft Office PowerPoint</Application>
  <PresentationFormat>Widescreen</PresentationFormat>
  <Paragraphs>57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Gill Sans MT</vt:lpstr>
      <vt:lpstr>Lato</vt:lpstr>
      <vt:lpstr>Wingdings 2</vt:lpstr>
      <vt:lpstr>Dividend</vt:lpstr>
      <vt:lpstr>DIGITAL MEDIA PROJECT  </vt:lpstr>
      <vt:lpstr>Table of contents</vt:lpstr>
      <vt:lpstr>Introduction</vt:lpstr>
      <vt:lpstr>Aims and objectives of the project</vt:lpstr>
      <vt:lpstr>Pre-production</vt:lpstr>
      <vt:lpstr>Concept Art</vt:lpstr>
      <vt:lpstr>Project timeline and schedule</vt:lpstr>
      <vt:lpstr>PowerPoint Presentation</vt:lpstr>
      <vt:lpstr>Production</vt:lpstr>
      <vt:lpstr>Modelling/Asset creations</vt:lpstr>
      <vt:lpstr>Animation loops and Particle effects</vt:lpstr>
      <vt:lpstr>PowerPoint Presentation</vt:lpstr>
      <vt:lpstr>Shader setup</vt:lpstr>
      <vt:lpstr>PowerPoint Presentation</vt:lpstr>
      <vt:lpstr>PowerPoint Presentation</vt:lpstr>
      <vt:lpstr>PowerPoint Presentation</vt:lpstr>
      <vt:lpstr>Post-production</vt:lpstr>
      <vt:lpstr>Testing and Evaluation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MEDIA PROJECT  </dc:title>
  <dc:creator>Acer</dc:creator>
  <cp:lastModifiedBy>Acer</cp:lastModifiedBy>
  <cp:revision>99</cp:revision>
  <dcterms:created xsi:type="dcterms:W3CDTF">2023-04-23T07:18:04Z</dcterms:created>
  <dcterms:modified xsi:type="dcterms:W3CDTF">2023-04-23T16:22:14Z</dcterms:modified>
</cp:coreProperties>
</file>